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custom-properties" Target="docProps/custom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0692003" cy="756000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tableStyles" Target="tableStyles.xml"/><Relationship Id="rId12" Type="http://schemas.openxmlformats.org/officeDocument/2006/relationships/viewProps" Target="view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image" Target="../media/image3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2" Type="http://schemas.openxmlformats.org/officeDocument/2006/relationships/image" Target="../media/image24.png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png"/><Relationship Id="rId17" Type="http://schemas.openxmlformats.org/officeDocument/2006/relationships/image" Target="../media/image39.png"/><Relationship Id="rId18" Type="http://schemas.openxmlformats.org/officeDocument/2006/relationships/image" Target="../media/image4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692003" cy="7560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0000" y="30000"/>
            <a:ext cx="3600000" cy="520000"/>
          </a:xfrm>
          <a:prstGeom prst="roundRect">
            <a:avLst/>
          </a:prstGeom>
          <a:solidFill>
            <a:srgbClr val="D0EAFF"/>
          </a:solidFill>
          <a:ln w="12700">
            <a:solidFill>
              <a:srgbClr val="5B9B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3500" tIns="38100" rIns="63500" bIns="38100"/>
          <a:lstStyle/>
          <a:p>
            <a:pPr algn="ctr"/>
            <a:r>
              <a:rPr sz="2000" b="1">
                <a:solidFill>
                  <a:srgbClr val="000000"/>
                </a:solidFill>
                <a:latin typeface="Arial"/>
              </a:rPr>
              <a:t>Инструменты для установки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00000" y="760000"/>
            <a:ext cx="3500000" cy="30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3500" tIns="38100" rIns="63500" bIns="38100"/>
          <a:lstStyle/>
          <a:p>
            <a:pPr algn="ctr"/>
            <a:r>
              <a:rPr sz="1200" b="1">
                <a:solidFill>
                  <a:srgbClr val="000000"/>
                </a:solidFill>
                <a:latin typeface="Arial"/>
              </a:rPr>
              <a:t>Таблица стандартных моментов затяжки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0000" y="1120000"/>
            <a:ext cx="3800000" cy="290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320000" y="1320000"/>
          <a:ext cx="3450000" cy="22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5000"/>
                <a:gridCol w="1725000"/>
              </a:tblGrid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b="1" sz="1100">
                          <a:solidFill>
                            <a:srgbClr val="000000"/>
                          </a:solidFill>
                          <a:latin typeface="Arial"/>
                        </a:rPr>
                        <a:t>Размер крепежа</a:t>
                      </a:r>
                    </a:p>
                  </a:txBody>
                  <a:tcPr>
                    <a:solidFill>
                      <a:srgbClr val="EBEBE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b="1" sz="1100">
                          <a:solidFill>
                            <a:srgbClr val="000000"/>
                          </a:solidFill>
                          <a:latin typeface="Arial"/>
                        </a:rPr>
                        <a:t>Момент затяжки, Н·м</a:t>
                      </a:r>
                    </a:p>
                  </a:txBody>
                  <a:tcPr>
                    <a:solidFill>
                      <a:srgbClr val="EBEBEB"/>
                    </a:solidFill>
                  </a:tcPr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b="0" sz="1200">
                          <a:solidFill>
                            <a:srgbClr val="000000"/>
                          </a:solidFill>
                          <a:latin typeface="Arial"/>
                        </a:rPr>
                        <a:t>M6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b="0" sz="1200">
                          <a:solidFill>
                            <a:srgbClr val="000000"/>
                          </a:solidFill>
                          <a:latin typeface="Arial"/>
                        </a:rPr>
                        <a:t>11,0–13,0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b="0" sz="1200">
                          <a:solidFill>
                            <a:srgbClr val="000000"/>
                          </a:solidFill>
                          <a:latin typeface="Arial"/>
                        </a:rPr>
                        <a:t>M8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b="0" sz="1200">
                          <a:solidFill>
                            <a:srgbClr val="000000"/>
                          </a:solidFill>
                          <a:latin typeface="Arial"/>
                        </a:rPr>
                        <a:t>18,0–20,1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b="0" sz="1200">
                          <a:solidFill>
                            <a:srgbClr val="000000"/>
                          </a:solidFill>
                          <a:latin typeface="Arial"/>
                        </a:rPr>
                        <a:t>M10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b="0" sz="1200">
                          <a:solidFill>
                            <a:srgbClr val="000000"/>
                          </a:solidFill>
                          <a:latin typeface="Arial"/>
                        </a:rPr>
                        <a:t>28,0–33,0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40000">
                <a:tc>
                  <a:txBody>
                    <a:bodyPr wrap="square"/>
                    <a:lstStyle/>
                    <a:p>
                      <a:pPr algn="ctr"/>
                      <a:r>
                        <a:rPr b="0" sz="1200">
                          <a:solidFill>
                            <a:srgbClr val="000000"/>
                          </a:solidFill>
                          <a:latin typeface="Arial"/>
                        </a:rPr>
                        <a:t>M12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b="0" sz="1200">
                          <a:solidFill>
                            <a:srgbClr val="000000"/>
                          </a:solidFill>
                          <a:latin typeface="Arial"/>
                        </a:rPr>
                        <a:t>32,6–43,4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6200000" y="3630000"/>
            <a:ext cx="3600000" cy="430000"/>
          </a:xfrm>
          <a:prstGeom prst="roundRect">
            <a:avLst/>
          </a:prstGeom>
          <a:solidFill>
            <a:srgbClr val="F7F7F7"/>
          </a:solidFill>
          <a:ln w="1016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3500" tIns="38100" rIns="63500" bIns="38100"/>
          <a:lstStyle/>
          <a:p>
            <a:pPr algn="ctr"/>
            <a:r>
              <a:rPr sz="900" b="0">
                <a:solidFill>
                  <a:srgbClr val="000000"/>
                </a:solidFill>
                <a:latin typeface="Arial"/>
              </a:rPr>
              <a:t>Значения приведены для справки. Для окончательной сборки используйте нормативы производителя.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0000" y="5150000"/>
            <a:ext cx="9800000" cy="160000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63500" tIns="50800" rIns="63500" bIns="50800"/>
          <a:lstStyle/>
          <a:p>
            <a:pPr algn="l"/>
            <a:r>
              <a:rPr sz="1200" b="1">
                <a:solidFill>
                  <a:srgbClr val="000000"/>
                </a:solidFill>
                <a:latin typeface="Arial"/>
              </a:rPr>
              <a:t>1. Основной набор инструментов: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Arial"/>
              </a:rPr>
              <a:t>электродрель, угловая шлифмашина, большая / средняя / малая трещотка, удлинитель, съемник автомобильных клипс, фиксатор резьбы, защитные перчатки, рулетка, бокорезы, напильник, набор торцевых головок, крестовая отвертка.</a:t>
            </a:r>
          </a:p>
          <a:p>
            <a:pPr algn="l"/>
            <a:r>
              <a:rPr sz="1200" b="1">
                <a:solidFill>
                  <a:srgbClr val="000000"/>
                </a:solidFill>
                <a:latin typeface="Arial"/>
              </a:rPr>
              <a:t>2. Коронка 25,5 мм: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Arial"/>
              </a:rPr>
              <a:t>используется для сверления отверстия под кнопку.</a:t>
            </a:r>
          </a:p>
          <a:p>
            <a:pPr algn="l"/>
            <a:r>
              <a:rPr sz="1200" b="1">
                <a:solidFill>
                  <a:srgbClr val="000000"/>
                </a:solidFill>
                <a:latin typeface="Arial"/>
              </a:rPr>
              <a:t>3. Таблица стандартных моментов затяжки: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Arial"/>
              </a:rPr>
              <a:t>значения для M6, M8, M10 и M12 приведены справа.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50000" y="7060000"/>
            <a:ext cx="830000" cy="180000"/>
          </a:xfrm>
          <a:prstGeom prst="roundRect">
            <a:avLst/>
          </a:prstGeom>
          <a:solidFill>
            <a:srgbClr val="F2F2F2"/>
          </a:solidFill>
          <a:ln w="7620"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3500" tIns="38100" rIns="63500" bIns="38100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Стр. 2 из 8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000" y="760000"/>
            <a:ext cx="5100000" cy="41820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000" y="900000"/>
            <a:ext cx="1500000" cy="766667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40000" y="920000"/>
            <a:ext cx="970000" cy="24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510000" y="930000"/>
            <a:ext cx="1130000" cy="23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460000" y="930000"/>
            <a:ext cx="880000" cy="24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20000" y="4010000"/>
            <a:ext cx="890000" cy="2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160000" y="4010000"/>
            <a:ext cx="1080000" cy="2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110000" y="4010000"/>
            <a:ext cx="780000" cy="22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770000" y="1220000"/>
            <a:ext cx="1490000" cy="230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689336" cy="749808"/>
          </a:xfrm>
          <a:prstGeom prst="rect">
            <a:avLst/>
          </a:prstGeom>
          <a:solidFill>
            <a:srgbClr val="0678B9"/>
          </a:solidFill>
          <a:ln w="12700">
            <a:solidFill>
              <a:srgbClr val="0678B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749808"/>
            <a:ext cx="10689336" cy="36576"/>
          </a:xfrm>
          <a:prstGeom prst="rect">
            <a:avLst/>
          </a:prstGeom>
          <a:solidFill>
            <a:srgbClr val="0EA5E9"/>
          </a:solidFill>
          <a:ln w="12700">
            <a:solidFill>
              <a:srgbClr val="0EA5E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7472" y="137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безопасности и правила использования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60920" y="228600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40" dirty="0">
                <a:solidFill>
                  <a:srgbClr val="DDF4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 Auto L6 (2025) | электрофаркоп</a:t>
            </a:r>
            <a:endParaRPr lang="en-US" sz="940" dirty="0"/>
          </a:p>
        </p:txBody>
      </p:sp>
      <p:sp>
        <p:nvSpPr>
          <p:cNvPr id="6" name="Text 4"/>
          <p:cNvSpPr/>
          <p:nvPr/>
        </p:nvSpPr>
        <p:spPr>
          <a:xfrm>
            <a:off x="10012680" y="219456"/>
            <a:ext cx="3840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3/8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800600" y="7223760"/>
            <a:ext cx="1097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4755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Стр. 3 из 8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594360" y="1143000"/>
            <a:ext cx="4663440" cy="5440680"/>
          </a:xfrm>
          <a:prstGeom prst="roundRect">
            <a:avLst>
              <a:gd name="adj" fmla="val 1569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9144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78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установкой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914400" y="1700784"/>
            <a:ext cx="3977640" cy="0"/>
          </a:xfrm>
          <a:prstGeom prst="line">
            <a:avLst/>
          </a:prstGeom>
          <a:noFill/>
          <a:ln w="12700">
            <a:solidFill>
              <a:srgbClr val="0678B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1783080"/>
            <a:ext cx="4069080" cy="31546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Проверьте совместимость: год выпуска и модель автомобиля должны поддерживать электрофаркоп; код оригинальной детали должен соответствовать автомобилю.</a:t>
            </a:r>
            <a:endParaRPr lang="en-US" sz="1120" dirty="0"/>
          </a:p>
          <a:p>
            <a:pPr algn="l" indent="0" marL="0">
              <a:buNone/>
            </a:pPr>
            <a:r>
              <a:rPr lang="en-US" sz="11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 демонтажа отключите питание автомобиля, чтобы избежать короткого замыкания.</a:t>
            </a:r>
            <a:endParaRPr lang="en-US" sz="1120" dirty="0"/>
          </a:p>
          <a:p>
            <a:pPr algn="l" indent="0" marL="0">
              <a:buNone/>
            </a:pPr>
            <a:r>
              <a:rPr lang="en-US" sz="11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Поставьте автомобиль на ровной безопасной площадке, включите стояночный тормоз и обеспечьте устойчивые условия работы.</a:t>
            </a:r>
            <a:endParaRPr lang="en-US" sz="1120" dirty="0"/>
          </a:p>
          <a:p>
            <a:pPr algn="l" indent="0" marL="0">
              <a:buNone/>
            </a:pPr>
            <a:r>
              <a:rPr lang="en-US" sz="11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 фиксации болтами и гайками затягивайте крепеж с регламентированным моментом; произвольная затяжка может привести к ослаблению фаркопа.</a:t>
            </a:r>
            <a:endParaRPr lang="en-US" sz="1120" dirty="0"/>
          </a:p>
        </p:txBody>
      </p:sp>
      <p:sp>
        <p:nvSpPr>
          <p:cNvPr id="12" name="Shape 10"/>
          <p:cNvSpPr/>
          <p:nvPr/>
        </p:nvSpPr>
        <p:spPr>
          <a:xfrm>
            <a:off x="914400" y="5230368"/>
            <a:ext cx="4005072" cy="896112"/>
          </a:xfrm>
          <a:prstGeom prst="roundRect">
            <a:avLst>
              <a:gd name="adj" fmla="val 8163"/>
            </a:avLst>
          </a:prstGeom>
          <a:solidFill>
            <a:srgbClr val="FEF2F2"/>
          </a:solidFill>
          <a:ln w="12700">
            <a:solidFill>
              <a:srgbClr val="FCA5A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5431536"/>
            <a:ext cx="3657600" cy="4206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180" b="1" dirty="0">
                <a:solidFill>
                  <a:srgbClr val="D6282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подавайте питание до полного подключения жгутов и проверки разъемов.</a:t>
            </a:r>
            <a:endParaRPr lang="en-US" sz="1180" dirty="0"/>
          </a:p>
        </p:txBody>
      </p:sp>
      <p:sp>
        <p:nvSpPr>
          <p:cNvPr id="14" name="Shape 12"/>
          <p:cNvSpPr/>
          <p:nvPr/>
        </p:nvSpPr>
        <p:spPr>
          <a:xfrm>
            <a:off x="5440680" y="1143000"/>
            <a:ext cx="4663440" cy="5440680"/>
          </a:xfrm>
          <a:prstGeom prst="roundRect">
            <a:avLst>
              <a:gd name="adj" fmla="val 1569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sx="100000" sy="100000" kx="0" ky="0" algn="bl" rotWithShape="0" blurRad="12700" dist="50800" dir="27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576072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76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эксплуатации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760720" y="1700784"/>
            <a:ext cx="3977640" cy="0"/>
          </a:xfrm>
          <a:prstGeom prst="line">
            <a:avLst/>
          </a:prstGeom>
          <a:noFill/>
          <a:ln w="12700">
            <a:solidFill>
              <a:srgbClr val="0F76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760720" y="1783080"/>
            <a:ext cx="4069080" cy="32918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l" indent="0" marL="0">
              <a:buNone/>
            </a:pPr>
            <a:r>
              <a:rPr lang="en-US" sz="11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Перед использованием фаркопа убедитесь, что соединение надежно зафиксировано и не может отсоединиться в движении.</a:t>
            </a:r>
            <a:endParaRPr lang="en-US" sz="1120" dirty="0"/>
          </a:p>
          <a:p>
            <a:pPr algn="l" indent="0" marL="0">
              <a:buNone/>
            </a:pPr>
            <a:r>
              <a:rPr lang="en-US" sz="11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буксировке соблюдайте требования законодательства; масса прицепа не должна превышать допустимое значение для автомобиля.</a:t>
            </a:r>
            <a:endParaRPr lang="en-US" sz="1120" dirty="0"/>
          </a:p>
          <a:p>
            <a:pPr algn="l" indent="0" marL="0">
              <a:buNone/>
            </a:pPr>
            <a:r>
              <a:rPr lang="en-US" sz="11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Регулярно проверяйте фаркоп и соединительные элементы: не должно быть износа, трещин и других рисков безопасности.</a:t>
            </a:r>
            <a:endParaRPr lang="en-US" sz="1120" dirty="0"/>
          </a:p>
          <a:p>
            <a:pPr algn="l" indent="0" marL="0">
              <a:buNone/>
            </a:pPr>
            <a:r>
              <a:rPr lang="en-US" sz="112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 использования очищайте фаркоп и прилегающую зону, чтобы продлить срок службы.</a:t>
            </a:r>
            <a:endParaRPr lang="en-US" sz="1120" dirty="0"/>
          </a:p>
        </p:txBody>
      </p:sp>
      <p:sp>
        <p:nvSpPr>
          <p:cNvPr id="18" name="Shape 16"/>
          <p:cNvSpPr/>
          <p:nvPr/>
        </p:nvSpPr>
        <p:spPr>
          <a:xfrm>
            <a:off x="5760720" y="5230368"/>
            <a:ext cx="4005072" cy="896112"/>
          </a:xfrm>
          <a:prstGeom prst="roundRect">
            <a:avLst>
              <a:gd name="adj" fmla="val 8163"/>
            </a:avLst>
          </a:prstGeom>
          <a:solidFill>
            <a:srgbClr val="ECFDF5"/>
          </a:solidFill>
          <a:ln w="12700">
            <a:solidFill>
              <a:srgbClr val="6EE7B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943600" y="5431536"/>
            <a:ext cx="3657600" cy="4206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478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механизм должен выдвигаться и убираться плавно, а крюк — фиксироваться.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196881" y="787435"/>
            <a:ext cx="10083069" cy="6658498"/>
            <a:chOff x="0" y="0"/>
            <a:chExt cx="10083069" cy="6658498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0083069" cy="6658498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6645000" y="5830000"/>
              <a:ext cx="2200000" cy="760000"/>
            </a:xfrm>
            <a:prstGeom prst="rect">
              <a:avLst/>
            </a:prstGeom>
            <a:solidFill>
              <a:srgbClr val="FFFFFF"/>
            </a:solidFill>
            <a:ln w="13970" cap="flat">
              <a:solidFill>
                <a:srgbClr val="C00000"/>
              </a:solidFill>
              <a:prstDash val="solid"/>
              <a:miter lim="0"/>
            </a:ln>
          </p:spPr>
          <p:txBody>
            <a:bodyPr vert="horz" wrap="square" lIns="63500" tIns="38100" rIns="63500" bIns="38100" anchor="ctr"/>
            <a:lstStyle/>
            <a:p>
              <a:pPr algn="l" rtl="0" eaLnBrk="0">
                <a:lnSpc>
                  <a:spcPct val="86438"/>
                </a:lnSpc>
                <a:tabLst/>
              </a:pPr>
              <a:r>
                <a:rPr sz="900" b="0">
                  <a:solidFill>
                    <a:srgbClr val="000000"/>
                  </a:solidFill>
                  <a:latin typeface="Arial"/>
                </a:rPr>
                <a:t>3. Выкрутите болты крепления задней балки (по 2 слева и справа), затем гайки (по 1 слева и справа; инструмент: головка 15 мм) и снимите заднюю балку.</a:t>
              </a:r>
              <a:endParaRPr sz="100" dirty="0">
                <a:latin typeface="Arial"/>
                <a:ea typeface="Arial"/>
                <a:cs typeface="Arial"/>
              </a:endParaRPr>
            </a:p>
          </p:txBody>
        </p:sp>
        <p:sp>
          <p:nvSpPr>
            <p:cNvPr id="38" name="textbox 38"/>
            <p:cNvSpPr/>
            <p:nvPr/>
          </p:nvSpPr>
          <p:spPr>
            <a:xfrm>
              <a:off x="2857176" y="2556000"/>
              <a:ext cx="2100000" cy="700000"/>
            </a:xfrm>
            <a:prstGeom prst="rect">
              <a:avLst/>
            </a:prstGeom>
            <a:solidFill>
              <a:srgbClr val="FFFFFF"/>
            </a:solidFill>
            <a:ln w="13970" cap="flat">
              <a:solidFill>
                <a:srgbClr val="C00000"/>
              </a:solidFill>
              <a:prstDash val="solid"/>
              <a:miter lim="0"/>
            </a:ln>
          </p:spPr>
          <p:txBody>
            <a:bodyPr vert="horz" wrap="square" lIns="63500" tIns="38100" rIns="63500" bIns="38100" anchor="ctr"/>
            <a:lstStyle/>
            <a:p>
              <a:pPr algn="l" rtl="0" eaLnBrk="0">
                <a:lnSpc>
                  <a:spcPct val="82436"/>
                </a:lnSpc>
                <a:tabLst/>
              </a:pPr>
              <a:r>
                <a:rPr sz="1000" b="0">
                  <a:solidFill>
                    <a:srgbClr val="000000"/>
                  </a:solidFill>
                  <a:latin typeface="Arial"/>
                </a:rPr>
                <a:t>1. Снимите винты и клипсы крепления заднего бампера к кузову, отсоедините подключенные жгуты проводов и снимите бампер. Инструмент: T25.</a:t>
              </a:r>
              <a:endParaRPr sz="100" dirty="0">
                <a:latin typeface="Arial"/>
                <a:ea typeface="Arial"/>
                <a:cs typeface="Arial"/>
              </a:endParaRPr>
            </a:p>
          </p:txBody>
        </p:sp>
        <p:sp>
          <p:nvSpPr>
            <p:cNvPr id="40" name="textbox 40"/>
            <p:cNvSpPr/>
            <p:nvPr/>
          </p:nvSpPr>
          <p:spPr>
            <a:xfrm>
              <a:off x="2621372" y="6210000"/>
              <a:ext cx="1760000" cy="330000"/>
            </a:xfrm>
            <a:prstGeom prst="rect">
              <a:avLst/>
            </a:prstGeom>
            <a:solidFill>
              <a:srgbClr val="FFFFFF"/>
            </a:solidFill>
            <a:ln w="13970" cap="flat">
              <a:solidFill>
                <a:srgbClr val="C00000"/>
              </a:solidFill>
              <a:prstDash val="solid"/>
              <a:miter lim="0"/>
            </a:ln>
          </p:spPr>
          <p:txBody>
            <a:bodyPr vert="horz" wrap="square" lIns="63500" tIns="38100" rIns="63500" bIns="38100" anchor="ctr"/>
            <a:lstStyle/>
            <a:p>
              <a:pPr algn="l" rtl="0" eaLnBrk="0">
                <a:lnSpc>
                  <a:spcPct val="76237"/>
                </a:lnSpc>
                <a:tabLst/>
              </a:pPr>
              <a:r>
                <a:rPr sz="1000" b="0">
                  <a:solidFill>
                    <a:srgbClr val="000000"/>
                  </a:solidFill>
                  <a:latin typeface="Arial"/>
                </a:rPr>
                <a:t>2. Освободите фиксирующие клипсы жгута кузова (5 шт.).</a:t>
              </a:r>
              <a:endParaRPr sz="100" dirty="0">
                <a:latin typeface="Arial"/>
                <a:ea typeface="Arial"/>
                <a:cs typeface="Arial"/>
              </a:endParaRPr>
            </a:p>
          </p:txBody>
        </p:sp>
        <p:sp>
          <p:nvSpPr>
            <p:cNvPr id="42" name="textbox 42"/>
            <p:cNvSpPr/>
            <p:nvPr/>
          </p:nvSpPr>
          <p:spPr>
            <a:xfrm>
              <a:off x="4723263" y="6324158"/>
              <a:ext cx="857885" cy="1822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63500" tIns="38100" rIns="63500" bIns="38100" anchor="ctr"/>
            <a:lstStyle/>
            <a:p>
              <a:pPr algn="ctr" rtl="0" eaLnBrk="0">
                <a:lnSpc>
                  <a:spcPct val="89336"/>
                </a:lnSpc>
                <a:tabLst/>
              </a:pPr>
              <a:r>
                <a:rPr sz="1000" b="0">
                  <a:solidFill>
                    <a:srgbClr val="000000"/>
                  </a:solidFill>
                  <a:latin typeface="Arial"/>
                </a:rPr>
                <a:t>Стр. 4 из 8</a:t>
              </a:r>
              <a:endParaRPr sz="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44" name="table 44"/>
          <p:cNvGraphicFramePr>
            <a:graphicFrameLocks noGrp="1"/>
          </p:cNvGraphicFramePr>
          <p:nvPr/>
        </p:nvGraphicFramePr>
        <p:xfrm>
          <a:off x="5657" y="0"/>
          <a:ext cx="10685780" cy="703580"/>
        </p:xfrm>
        <a:graphic>
          <a:graphicData uri="http://schemas.openxmlformats.org/drawingml/2006/table">
            <a:tbl>
              <a:tblPr>
                <a:solidFill>
                  <a:srgbClr val="0070C0"/>
                </a:solidFill>
              </a:tblPr>
              <a:tblGrid>
                <a:gridCol w="2393950"/>
                <a:gridCol w="8291830"/>
              </a:tblGrid>
              <a:tr h="535305">
                <a:tc rowSpan="2">
                  <a:txBody>
                    <a:bodyPr wrap="square" anchor="ctr" lIns="63500" tIns="38100" rIns="63500" bIns="38100"/>
                    <a:lstStyle/>
                    <a:p>
                      <a:pPr algn="ctr" rtl="0" eaLnBrk="0">
                        <a:lnSpc>
                          <a:spcPct val="132000"/>
                        </a:lnSpc>
                        <a:tabLst/>
                      </a:pPr>
                      <a:r>
                        <a:rPr sz="2000" b="1">
                          <a:solidFill>
                            <a:srgbClr val="000000"/>
                          </a:solidFill>
                          <a:latin typeface="Arial"/>
                        </a:rPr>
                        <a:t>Демонтаж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682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pic>
        <p:nvPicPr>
          <p:cNvPr id="46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833924" y="3451161"/>
            <a:ext cx="905231" cy="35260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 rot="21600000">
            <a:off x="72072" y="3703813"/>
            <a:ext cx="5772347" cy="3572728"/>
            <a:chOff x="0" y="0"/>
            <a:chExt cx="5772347" cy="3572728"/>
          </a:xfrm>
        </p:grpSpPr>
        <p:pic>
          <p:nvPicPr>
            <p:cNvPr id="48" name="picture 4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772347" cy="3512085"/>
            </a:xfrm>
            <a:prstGeom prst="rect">
              <a:avLst/>
            </a:prstGeom>
          </p:spPr>
        </p:pic>
        <p:sp>
          <p:nvSpPr>
            <p:cNvPr id="50" name="textbox 50"/>
            <p:cNvSpPr/>
            <p:nvPr/>
          </p:nvSpPr>
          <p:spPr>
            <a:xfrm>
              <a:off x="2336114" y="2988927"/>
              <a:ext cx="1880000" cy="5600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C00000"/>
              </a:solidFill>
              <a:prstDash val="solid"/>
              <a:miter lim="0"/>
            </a:ln>
          </p:spPr>
          <p:txBody>
            <a:bodyPr vert="horz" wrap="square" lIns="63500" tIns="38100" rIns="63500" bIns="38100" anchor="ctr"/>
            <a:lstStyle/>
            <a:p>
              <a:pPr algn="l" rtl="0" eaLnBrk="0">
                <a:lnSpc>
                  <a:spcPct val="89537"/>
                </a:lnSpc>
                <a:tabLst/>
              </a:pPr>
              <a:r>
                <a:rPr sz="1100" b="0">
                  <a:solidFill>
                    <a:srgbClr val="000000"/>
                  </a:solidFill>
                  <a:latin typeface="Arial"/>
                </a:rPr>
                <a:t>3. Подрежьте нижнюю часть заднего бампера, чтобы фаркоп мог свободно выдвигаться и убираться.</a:t>
              </a:r>
              <a:endParaRPr sz="100" dirty="0">
                <a:latin typeface="Arial"/>
                <a:ea typeface="Arial"/>
                <a:cs typeface="Arial"/>
              </a:endParaRPr>
            </a:p>
          </p:txBody>
        </p:sp>
        <p:sp>
          <p:nvSpPr>
            <p:cNvPr id="52" name="textbox 52"/>
            <p:cNvSpPr/>
            <p:nvPr/>
          </p:nvSpPr>
          <p:spPr>
            <a:xfrm>
              <a:off x="4848072" y="3407780"/>
              <a:ext cx="857885" cy="18224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63500" tIns="38100" rIns="63500" bIns="38100" anchor="ctr"/>
            <a:lstStyle/>
            <a:p>
              <a:pPr algn="ctr" rtl="0" eaLnBrk="0">
                <a:lnSpc>
                  <a:spcPct val="89336"/>
                </a:lnSpc>
                <a:tabLst/>
              </a:pPr>
              <a:r>
                <a:rPr sz="1000" b="0">
                  <a:solidFill>
                    <a:srgbClr val="000000"/>
                  </a:solidFill>
                  <a:latin typeface="Arial"/>
                </a:rPr>
                <a:t>Стр. 5 из 8</a:t>
              </a:r>
              <a:endParaRPr sz="1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5922941" y="3932344"/>
            <a:ext cx="4714581" cy="3380010"/>
            <a:chOff x="0" y="0"/>
            <a:chExt cx="4714581" cy="3380010"/>
          </a:xfrm>
        </p:grpSpPr>
        <p:pic>
          <p:nvPicPr>
            <p:cNvPr id="54" name="picture 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714581" cy="3380010"/>
            </a:xfrm>
            <a:prstGeom prst="rect">
              <a:avLst/>
            </a:prstGeom>
          </p:spPr>
        </p:pic>
        <p:sp>
          <p:nvSpPr>
            <p:cNvPr id="56" name="textbox 56"/>
            <p:cNvSpPr/>
            <p:nvPr/>
          </p:nvSpPr>
          <p:spPr>
            <a:xfrm>
              <a:off x="2476504" y="2866394"/>
              <a:ext cx="1500000" cy="5600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C00000"/>
              </a:solidFill>
              <a:prstDash val="solid"/>
              <a:miter lim="0"/>
            </a:ln>
          </p:spPr>
          <p:txBody>
            <a:bodyPr vert="horz" wrap="square" lIns="63500" tIns="38100" rIns="63500" bIns="38100" anchor="ctr"/>
            <a:lstStyle/>
            <a:p>
              <a:pPr algn="l" rtl="0" eaLnBrk="0">
                <a:lnSpc>
                  <a:spcPct val="91339"/>
                </a:lnSpc>
                <a:tabLst/>
              </a:pPr>
              <a:r>
                <a:rPr sz="1100" b="0">
                  <a:solidFill>
                    <a:srgbClr val="000000"/>
                  </a:solidFill>
                  <a:latin typeface="Arial"/>
                </a:rPr>
                <a:t>4. Переместите штатную антенну вправо. Новое положение не должно мешать бамперу.</a:t>
              </a:r>
              <a:endParaRPr sz="1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110172" y="761431"/>
            <a:ext cx="5740946" cy="2754001"/>
            <a:chOff x="0" y="0"/>
            <a:chExt cx="5740946" cy="2754001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5740946" cy="2754001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1858777" y="224869"/>
              <a:ext cx="1500000" cy="5600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C00000"/>
              </a:solidFill>
              <a:prstDash val="solid"/>
              <a:miter lim="0"/>
            </a:ln>
          </p:spPr>
          <p:txBody>
            <a:bodyPr vert="horz" wrap="square" lIns="63500" tIns="38100" rIns="63500" bIns="38100" anchor="ctr"/>
            <a:lstStyle/>
            <a:p>
              <a:pPr algn="l" rtl="0" eaLnBrk="0">
                <a:lnSpc>
                  <a:spcPct val="91341"/>
                </a:lnSpc>
                <a:tabLst/>
              </a:pPr>
              <a:r>
                <a:rPr sz="1100" b="0">
                  <a:solidFill>
                    <a:srgbClr val="000000"/>
                  </a:solidFill>
                  <a:latin typeface="Arial"/>
                </a:rPr>
                <a:t>1. Установите крепежные болты фаркопа (по 3 слева и справа). Инструмент: головка 15 мм.</a:t>
              </a:r>
              <a:endParaRPr sz="100" dirty="0"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5961041" y="805810"/>
            <a:ext cx="4609876" cy="2898002"/>
            <a:chOff x="0" y="0"/>
            <a:chExt cx="4609876" cy="2898002"/>
          </a:xfrm>
        </p:grpSpPr>
        <p:pic>
          <p:nvPicPr>
            <p:cNvPr id="62" name="picture 6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4609876" cy="2898002"/>
            </a:xfrm>
            <a:prstGeom prst="rect">
              <a:avLst/>
            </a:prstGeom>
          </p:spPr>
        </p:pic>
        <p:sp>
          <p:nvSpPr>
            <p:cNvPr id="64" name="textbox 64"/>
            <p:cNvSpPr/>
            <p:nvPr/>
          </p:nvSpPr>
          <p:spPr>
            <a:xfrm>
              <a:off x="3118218" y="996627"/>
              <a:ext cx="1500000" cy="3800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C00000"/>
              </a:solidFill>
              <a:prstDash val="solid"/>
              <a:miter lim="0"/>
            </a:ln>
          </p:spPr>
          <p:txBody>
            <a:bodyPr vert="horz" wrap="square" lIns="63500" tIns="38100" rIns="63500" bIns="38100" anchor="ctr"/>
            <a:lstStyle/>
            <a:p>
              <a:pPr algn="l" rtl="0" eaLnBrk="0">
                <a:lnSpc>
                  <a:spcPct val="72341"/>
                </a:lnSpc>
                <a:tabLst/>
              </a:pPr>
              <a:r>
                <a:rPr sz="1100" b="0">
                  <a:solidFill>
                    <a:srgbClr val="000000"/>
                  </a:solidFill>
                  <a:latin typeface="Arial"/>
                </a:rPr>
                <a:t>2. Установите нижние болты M12×40 и шайбы.</a:t>
              </a:r>
              <a:endParaRPr sz="100" dirty="0">
                <a:latin typeface="Arial"/>
                <a:ea typeface="Arial"/>
                <a:cs typeface="Arial"/>
              </a:endParaRPr>
            </a:p>
          </p:txBody>
        </p:sp>
      </p:grpSp>
      <p:graphicFrame>
        <p:nvGraphicFramePr>
          <p:cNvPr id="66" name="table 66"/>
          <p:cNvGraphicFramePr>
            <a:graphicFrameLocks noGrp="1"/>
          </p:cNvGraphicFramePr>
          <p:nvPr/>
        </p:nvGraphicFramePr>
        <p:xfrm>
          <a:off x="5657" y="0"/>
          <a:ext cx="10685780" cy="703580"/>
        </p:xfrm>
        <a:graphic>
          <a:graphicData uri="http://schemas.openxmlformats.org/drawingml/2006/table">
            <a:tbl>
              <a:tblPr>
                <a:solidFill>
                  <a:srgbClr val="0070C0"/>
                </a:solidFill>
              </a:tblPr>
              <a:tblGrid>
                <a:gridCol w="2393950"/>
                <a:gridCol w="8291830"/>
              </a:tblGrid>
              <a:tr h="535305">
                <a:tc rowSpan="2">
                  <a:txBody>
                    <a:bodyPr wrap="square" anchor="ctr" lIns="63500" tIns="38100" rIns="63500" bIns="38100"/>
                    <a:lstStyle/>
                    <a:p>
                      <a:pPr algn="ctr" rtl="0" eaLnBrk="0">
                        <a:lnSpc>
                          <a:spcPct val="132000"/>
                        </a:lnSpc>
                        <a:tabLst/>
                      </a:pPr>
                      <a:r>
                        <a:rPr sz="2000" b="1">
                          <a:solidFill>
                            <a:srgbClr val="000000"/>
                          </a:solidFill>
                          <a:latin typeface="Arial"/>
                        </a:rPr>
                        <a:t>Монтаж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68275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pic>
        <p:nvPicPr>
          <p:cNvPr id="68" name="picture 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121804" y="1543799"/>
            <a:ext cx="1575599" cy="701408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9670055" y="2212644"/>
            <a:ext cx="452619" cy="6928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689336" cy="749808"/>
          </a:xfrm>
          <a:prstGeom prst="rect">
            <a:avLst/>
          </a:prstGeom>
          <a:solidFill>
            <a:srgbClr val="DDEC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749808"/>
            <a:ext cx="10689336" cy="3657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47472" y="137160"/>
            <a:ext cx="6583680" cy="457200"/>
          </a:xfrm>
          <a:prstGeom prst="roundRect">
            <a:avLst/>
          </a:prstGeom>
          <a:solidFill>
            <a:srgbClr val="DDECF7"/>
          </a:solidFill>
          <a:ln w="10160">
            <a:solidFill>
              <a:srgbClr val="DDEC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ctr"/>
            <a:r>
              <a:rPr sz="2200" b="1">
                <a:solidFill>
                  <a:srgbClr val="000000"/>
                </a:solidFill>
                <a:latin typeface="Arial"/>
              </a:rPr>
              <a:t>Подключение жгута проводов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60920" y="228600"/>
            <a:ext cx="2395728" cy="237744"/>
          </a:xfrm>
          <a:prstGeom prst="roundRect">
            <a:avLst/>
          </a:prstGeom>
          <a:solidFill>
            <a:srgbClr val="DDECF7"/>
          </a:solidFill>
          <a:ln w="10160">
            <a:solidFill>
              <a:srgbClr val="DDEC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r"/>
            <a:r>
              <a:rPr sz="1000" b="0">
                <a:solidFill>
                  <a:srgbClr val="000000"/>
                </a:solidFill>
                <a:latin typeface="Arial"/>
              </a:rPr>
              <a:t>Li Auto L6 (2025)</a:t>
            </a:r>
          </a:p>
          <a:p>
            <a:pPr algn="r"/>
            <a:r>
              <a:rPr sz="1000" b="0">
                <a:solidFill>
                  <a:srgbClr val="000000"/>
                </a:solidFill>
                <a:latin typeface="Arial"/>
              </a:rPr>
              <a:t>электрофаркоп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12680" y="219456"/>
            <a:ext cx="384048" cy="256032"/>
          </a:xfrm>
          <a:prstGeom prst="roundRect">
            <a:avLst/>
          </a:prstGeom>
          <a:solidFill>
            <a:srgbClr val="DDECF7"/>
          </a:solidFill>
          <a:ln w="10160">
            <a:solidFill>
              <a:srgbClr val="DDEC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ctr"/>
            <a:r>
              <a:rPr sz="1100" b="0">
                <a:solidFill>
                  <a:srgbClr val="000000"/>
                </a:solidFill>
                <a:latin typeface="Arial"/>
              </a:rPr>
              <a:t>6/8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000" y="960120"/>
            <a:ext cx="2800000" cy="2286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s6_img_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0000" y="1060120"/>
            <a:ext cx="2560000" cy="18660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20000" y="2966120"/>
            <a:ext cx="2600000" cy="18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Модуль управления и разъемы A / B / C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90000" y="960120"/>
            <a:ext cx="3400000" cy="2286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s6_img_10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510000" y="1060120"/>
            <a:ext cx="3160000" cy="186600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490000" y="2966120"/>
            <a:ext cx="3200000" cy="18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l"/>
            <a:r>
              <a:rPr sz="1000">
                <a:solidFill>
                  <a:srgbClr val="000000"/>
                </a:solidFill>
                <a:latin typeface="Arial"/>
              </a:rPr>
              <a:t>Назначение разъемов жгута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70000" y="960120"/>
            <a:ext cx="2990000" cy="2286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0000" y="1180000"/>
            <a:ext cx="820000" cy="820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7110000" y="1080000"/>
            <a:ext cx="2450000" cy="22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ctr"/>
            <a:r>
              <a:rPr sz="1100" b="0">
                <a:solidFill>
                  <a:srgbClr val="000000"/>
                </a:solidFill>
                <a:latin typeface="Arial"/>
              </a:rPr>
              <a:t>Провода CAN и питания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0000" y="1840000"/>
            <a:ext cx="2450000" cy="34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CAN-L: оранжево-зеленый</a:t>
            </a:r>
          </a:p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CAN-H: оранжевый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10000" y="2300000"/>
            <a:ext cx="2450000" cy="34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черный: масса</a:t>
            </a:r>
          </a:p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красный: постоянный +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0000" y="3520440"/>
            <a:ext cx="2788920" cy="20848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20000" y="5325272"/>
            <a:ext cx="2588920" cy="23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l"/>
            <a:r>
              <a:rPr sz="900">
                <a:solidFill>
                  <a:srgbClr val="000000"/>
                </a:solidFill>
                <a:latin typeface="Arial"/>
              </a:rPr>
              <a:t>Подключение электродвигателя</a:t>
            </a:r>
            <a:br/>
            <a:r>
              <a:rPr sz="900">
                <a:solidFill>
                  <a:srgbClr val="000000"/>
                </a:solidFill>
                <a:latin typeface="Arial"/>
              </a:rPr>
              <a:t>фаркопа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429000" y="3520440"/>
            <a:ext cx="2240280" cy="20848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s6_img_24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549000" y="3620440"/>
            <a:ext cx="2000280" cy="1664832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3529000" y="5325272"/>
            <a:ext cx="2040280" cy="23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l"/>
            <a:r>
              <a:rPr sz="900">
                <a:solidFill>
                  <a:srgbClr val="000000"/>
                </a:solidFill>
                <a:latin typeface="Arial"/>
              </a:rPr>
              <a:t>13-контактный штекер</a:t>
            </a:r>
            <a:br/>
            <a:r>
              <a:rPr sz="900">
                <a:solidFill>
                  <a:srgbClr val="000000"/>
                </a:solidFill>
                <a:latin typeface="Arial"/>
              </a:rPr>
              <a:t>заднего фонаря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97880" y="3520440"/>
            <a:ext cx="2148840" cy="208483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s6_img_27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017880" y="3620440"/>
            <a:ext cx="1908840" cy="1664832"/>
          </a:xfrm>
          <a:prstGeom prst="rect">
            <a:avLst/>
          </a:prstGeom>
        </p:spPr>
      </p:pic>
      <p:sp>
        <p:nvSpPr>
          <p:cNvPr id="26" name="Rounded Rectangle 25"/>
          <p:cNvSpPr/>
          <p:nvPr/>
        </p:nvSpPr>
        <p:spPr>
          <a:xfrm>
            <a:off x="5997880" y="5325272"/>
            <a:ext cx="1948840" cy="23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l"/>
            <a:r>
              <a:rPr sz="900">
                <a:solidFill>
                  <a:srgbClr val="000000"/>
                </a:solidFill>
                <a:latin typeface="Arial"/>
              </a:rPr>
              <a:t>Кнопка управления</a:t>
            </a:r>
            <a:br/>
            <a:r>
              <a:rPr sz="900">
                <a:solidFill>
                  <a:srgbClr val="000000"/>
                </a:solidFill>
                <a:latin typeface="Arial"/>
              </a:rPr>
              <a:t>в салоне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75320" y="3520440"/>
            <a:ext cx="1965960" cy="2084832"/>
          </a:xfrm>
          <a:prstGeom prst="roundRect">
            <a:avLst/>
          </a:prstGeom>
          <a:solidFill>
            <a:srgbClr val="FFFCF0"/>
          </a:solidFill>
          <a:ln w="1016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50800" tIns="38100" rIns="50800" bIns="38100"/>
          <a:lstStyle/>
          <a:p>
            <a:pPr algn="l"/>
            <a:r>
              <a:rPr sz="1100" b="0">
                <a:solidFill>
                  <a:srgbClr val="C00000"/>
                </a:solidFill>
                <a:latin typeface="Arial"/>
              </a:rPr>
              <a:t>ВНИМАНИЕ!</a:t>
            </a:r>
          </a:p>
          <a:p>
            <a:pPr algn="l"/>
          </a:p>
          <a:p>
            <a:pPr algn="l"/>
            <a:r>
              <a:rPr sz="1100" b="0">
                <a:solidFill>
                  <a:srgbClr val="C00000"/>
                </a:solidFill>
                <a:latin typeface="Arial"/>
              </a:rPr>
              <a:t>Не подавайте питание, пока подключение не завершено.</a:t>
            </a:r>
          </a:p>
          <a:p>
            <a:pPr algn="l"/>
          </a:p>
          <a:p>
            <a:pPr algn="l"/>
            <a:r>
              <a:rPr sz="1100" b="0">
                <a:solidFill>
                  <a:srgbClr val="C00000"/>
                </a:solidFill>
                <a:latin typeface="Arial"/>
              </a:rPr>
              <a:t>Не перепутайте разъемы A и B: ошибка приведет к повреждению модуля.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800600" y="7223760"/>
            <a:ext cx="1097280" cy="201168"/>
          </a:xfrm>
          <a:prstGeom prst="roundRect">
            <a:avLst/>
          </a:prstGeom>
          <a:solidFill>
            <a:srgbClr val="F2F2F2"/>
          </a:solidFill>
          <a:ln w="10160">
            <a:solidFill>
              <a:srgbClr val="C8C8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800" tIns="38100" rIns="50800" bIns="38100"/>
          <a:lstStyle/>
          <a:p>
            <a:pPr algn="ctr"/>
            <a:r>
              <a:rPr sz="1000" b="0">
                <a:solidFill>
                  <a:srgbClr val="000000"/>
                </a:solidFill>
                <a:latin typeface="Arial"/>
              </a:rPr>
              <a:t>Стр. 6 из 8</a:t>
            </a:r>
          </a:p>
        </p:txBody>
      </p:sp>
      <p:pic>
        <p:nvPicPr>
          <p:cNvPr id="29" name="Picture 28" descr="orig_s6_11_clean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40000" y="3620440"/>
            <a:ext cx="2548920" cy="16648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6881" y="3585229"/>
            <a:ext cx="4743858" cy="3507637"/>
          </a:xfrm>
          <a:prstGeom prst="rect">
            <a:avLst/>
          </a:prstGeom>
        </p:spPr>
      </p:pic>
      <p:pic>
        <p:nvPicPr>
          <p:cNvPr id="126" name="picture 1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43950" y="3527495"/>
            <a:ext cx="4493133" cy="3555841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196881" y="791934"/>
            <a:ext cx="4057088" cy="2646795"/>
            <a:chOff x="0" y="0"/>
            <a:chExt cx="4057088" cy="2646795"/>
          </a:xfrm>
        </p:grpSpPr>
        <p:pic>
          <p:nvPicPr>
            <p:cNvPr id="128" name="picture 1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4057088" cy="2646795"/>
            </a:xfrm>
            <a:prstGeom prst="rect">
              <a:avLst/>
            </a:prstGeom>
          </p:spPr>
        </p:pic>
        <p:sp>
          <p:nvSpPr>
            <p:cNvPr id="130" name="textbox 130"/>
            <p:cNvSpPr/>
            <p:nvPr/>
          </p:nvSpPr>
          <p:spPr>
            <a:xfrm>
              <a:off x="1646329" y="1756085"/>
              <a:ext cx="1500000" cy="3200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C00000"/>
              </a:solidFill>
              <a:prstDash val="solid"/>
              <a:miter lim="0"/>
            </a:ln>
          </p:spPr>
          <p:txBody>
            <a:bodyPr vert="horz" wrap="square" lIns="63500" tIns="38100" rIns="63500" bIns="38100" anchor="ctr"/>
            <a:lstStyle/>
            <a:p>
              <a:pPr algn="l" rtl="0" eaLnBrk="0">
                <a:lnSpc>
                  <a:spcPct val="72336"/>
                </a:lnSpc>
                <a:tabLst/>
              </a:pPr>
              <a:r>
                <a:rPr sz="900" b="0">
                  <a:solidFill>
                    <a:srgbClr val="000000"/>
                  </a:solidFill>
                  <a:latin typeface="Arial"/>
                </a:rPr>
                <a:t>CAN-линия: под панелью багажника</a:t>
              </a:r>
              <a:endParaRPr sz="100" dirty="0">
                <a:latin typeface="Arial"/>
                <a:ea typeface="Arial"/>
                <a:cs typeface="Arial"/>
              </a:endParaRPr>
            </a:p>
          </p:txBody>
        </p:sp>
      </p:grpSp>
      <p:pic>
        <p:nvPicPr>
          <p:cNvPr id="132" name="picture 1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419361" y="791934"/>
            <a:ext cx="3985295" cy="2618195"/>
          </a:xfrm>
          <a:prstGeom prst="rect">
            <a:avLst/>
          </a:prstGeom>
        </p:spPr>
      </p:pic>
      <p:graphicFrame>
        <p:nvGraphicFramePr>
          <p:cNvPr id="134" name="table 134"/>
          <p:cNvGraphicFramePr>
            <a:graphicFrameLocks noGrp="1"/>
          </p:cNvGraphicFramePr>
          <p:nvPr/>
        </p:nvGraphicFramePr>
        <p:xfrm>
          <a:off x="5657" y="4552"/>
          <a:ext cx="10685780" cy="698500"/>
        </p:xfrm>
        <a:graphic>
          <a:graphicData uri="http://schemas.openxmlformats.org/drawingml/2006/table">
            <a:tbl>
              <a:tblPr>
                <a:solidFill>
                  <a:srgbClr val="0070C0"/>
                </a:solidFill>
              </a:tblPr>
              <a:tblGrid>
                <a:gridCol w="10685780"/>
              </a:tblGrid>
              <a:tr h="685800">
                <a:tc>
                  <a:txBody>
                    <a:bodyPr wrap="square" anchor="ctr" lIns="63500" tIns="38100" rIns="63500" bIns="38100"/>
                    <a:lstStyle/>
                    <a:p>
                      <a:pPr algn="ctr" rtl="0" eaLnBrk="0">
                        <a:lnSpc>
                          <a:spcPct val="129000"/>
                        </a:lnSpc>
                        <a:tabLst/>
                      </a:pPr>
                      <a:r>
                        <a:rPr sz="2000" b="1">
                          <a:solidFill>
                            <a:srgbClr val="000000"/>
                          </a:solidFill>
                          <a:latin typeface="Arial"/>
                        </a:rPr>
                        <a:t>Подключение CAN-линии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136" name="textbox 136"/>
          <p:cNvSpPr/>
          <p:nvPr/>
        </p:nvSpPr>
        <p:spPr>
          <a:xfrm>
            <a:off x="4687189" y="3737940"/>
            <a:ext cx="1220000" cy="180000"/>
          </a:xfrm>
          <a:prstGeom prst="rect">
            <a:avLst/>
          </a:prstGeom>
          <a:solidFill>
            <a:srgbClr val="FFFFFF">
              <a:alpha val="100000"/>
            </a:srgbClr>
          </a:solidFill>
          <a:ln w="10160" cap="flat">
            <a:solidFill>
              <a:srgbClr val="C00000"/>
            </a:solidFill>
            <a:prstDash val="solid"/>
            <a:miter lim="0"/>
          </a:ln>
        </p:spPr>
        <p:txBody>
          <a:bodyPr vert="horz" wrap="square" lIns="63500" tIns="38100" rIns="63500" bIns="38100" anchor="ctr"/>
          <a:lstStyle/>
          <a:p>
            <a:pPr algn="ctr" rtl="0" eaLnBrk="0">
              <a:lnSpc>
                <a:spcPct val="168000"/>
              </a:lnSpc>
              <a:tabLst/>
            </a:pPr>
            <a:r>
              <a:rPr sz="800" b="0">
                <a:solidFill>
                  <a:srgbClr val="000000"/>
                </a:solidFill>
                <a:latin typeface="Arial"/>
              </a:rPr>
              <a:t>Разъем CAN-линии</a:t>
            </a:r>
            <a:endParaRPr sz="100" dirty="0">
              <a:latin typeface="Arial"/>
              <a:ea typeface="Arial"/>
              <a:cs typeface="Arial"/>
            </a:endParaRPr>
          </a:p>
        </p:txBody>
      </p:sp>
      <p:sp>
        <p:nvSpPr>
          <p:cNvPr id="138" name="path 138"/>
          <p:cNvSpPr/>
          <p:nvPr/>
        </p:nvSpPr>
        <p:spPr>
          <a:xfrm>
            <a:off x="4687189" y="3737940"/>
            <a:ext cx="1110741" cy="206311"/>
          </a:xfrm>
          <a:custGeom>
            <a:avLst/>
            <a:gdLst/>
            <a:ahLst/>
            <a:cxnLst/>
            <a:rect l="0" t="0" r="0" b="0"/>
            <a:pathLst>
              <a:path w="1749" h="324">
                <a:moveTo>
                  <a:pt x="1749" y="20"/>
                </a:moveTo>
                <a:lnTo>
                  <a:pt x="20" y="20"/>
                </a:lnTo>
                <a:lnTo>
                  <a:pt x="20" y="304"/>
                </a:lnTo>
                <a:lnTo>
                  <a:pt x="1749" y="304"/>
                </a:lnTo>
              </a:path>
            </a:pathLst>
          </a:custGeom>
          <a:noFill/>
          <a:ln w="25400" cap="flat">
            <a:solidFill>
              <a:srgbClr val="FF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40" name="picture 1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713583" y="3834891"/>
            <a:ext cx="2095970" cy="1628343"/>
          </a:xfrm>
          <a:prstGeom prst="rect">
            <a:avLst/>
          </a:prstGeom>
        </p:spPr>
      </p:pic>
      <p:graphicFrame>
        <p:nvGraphicFramePr>
          <p:cNvPr id="142" name="table 142"/>
          <p:cNvGraphicFramePr>
            <a:graphicFrameLocks noGrp="1"/>
          </p:cNvGraphicFramePr>
          <p:nvPr/>
        </p:nvGraphicFramePr>
        <p:xfrm>
          <a:off x="8391957" y="1335493"/>
          <a:ext cx="2260600" cy="1125220"/>
        </p:xfrm>
        <a:graphic>
          <a:graphicData uri="http://schemas.openxmlformats.org/drawingml/2006/table">
            <a:tbl>
              <a:tblPr/>
              <a:tblGrid>
                <a:gridCol w="2260600"/>
              </a:tblGrid>
              <a:tr h="1099820">
                <a:tc>
                  <a:txBody>
                    <a:bodyPr wrap="square" anchor="ctr" lIns="63500" tIns="38100" rIns="63500" bIns="38100"/>
                    <a:lstStyle/>
                    <a:p>
                      <a:pPr algn="l" rtl="0" eaLnBrk="0">
                        <a:lnSpc>
                          <a:spcPct val="169000"/>
                        </a:lnSpc>
                        <a:tabLst/>
                      </a:pPr>
                      <a:r>
                        <a:rPr sz="800" b="0">
                          <a:solidFill>
                            <a:srgbClr val="000000"/>
                          </a:solidFill>
                          <a:latin typeface="Arial"/>
                        </a:rPr>
                        <a:t>Проверьте световые сигналы и напряжение CAN-линии. После включения питания измерьте напряжение мультиметром: CAN-H — 2,6-2,8 В; CAN-L — 2,2-2,6 В.</a:t>
                      </a: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222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44" name="table 144"/>
          <p:cNvGraphicFramePr>
            <a:graphicFrameLocks noGrp="1"/>
          </p:cNvGraphicFramePr>
          <p:nvPr/>
        </p:nvGraphicFramePr>
        <p:xfrm>
          <a:off x="3800000" y="5661228"/>
          <a:ext cx="1880000" cy="12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1866900"/>
              </a:tblGrid>
              <a:tr h="1243330">
                <a:tc>
                  <a:txBody>
                    <a:bodyPr wrap="square" anchor="ctr" lIns="63500" tIns="38100" rIns="63500" bIns="38100"/>
                    <a:lstStyle/>
                    <a:p>
                      <a:pPr algn="l" rtl="0" eaLnBrk="0">
                        <a:lnSpc>
                          <a:spcPct val="126000"/>
                        </a:lnSpc>
                        <a:tabLst/>
                      </a:pPr>
                      <a:r>
                        <a:rPr sz="800" b="0">
                          <a:solidFill>
                            <a:srgbClr val="000000"/>
                          </a:solidFill>
                          <a:latin typeface="Arial"/>
                        </a:rPr>
                        <a:t>Подключение CAN: извлеките из штатного разъема контакты 38 (CAN-H) и 51 (CAN-L). Подключите оранжевый провод к CAN-H, оранжево-зеленый — к CAN-L, затем соедините переходные разъемы.</a:t>
                      </a: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22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46" name="picture 14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641860" y="3860304"/>
            <a:ext cx="1696250" cy="1136218"/>
          </a:xfrm>
          <a:prstGeom prst="rect">
            <a:avLst/>
          </a:prstGeom>
        </p:spPr>
      </p:pic>
      <p:sp>
        <p:nvSpPr>
          <p:cNvPr id="148" name="path 148"/>
          <p:cNvSpPr/>
          <p:nvPr/>
        </p:nvSpPr>
        <p:spPr>
          <a:xfrm>
            <a:off x="5238338" y="2368713"/>
            <a:ext cx="843342" cy="1249276"/>
          </a:xfrm>
          <a:custGeom>
            <a:avLst/>
            <a:gdLst/>
            <a:ahLst/>
            <a:cxnLst/>
            <a:rect l="0" t="0" r="0" b="0"/>
            <a:pathLst>
              <a:path w="1328" h="1967">
                <a:moveTo>
                  <a:pt x="1311" y="11"/>
                </a:moveTo>
                <a:lnTo>
                  <a:pt x="16" y="1956"/>
                </a:lnTo>
              </a:path>
            </a:pathLst>
          </a:custGeom>
          <a:noFill/>
          <a:ln w="25400" cap="flat">
            <a:solidFill>
              <a:srgbClr val="FF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50" name="table 150"/>
          <p:cNvGraphicFramePr>
            <a:graphicFrameLocks noGrp="1"/>
          </p:cNvGraphicFramePr>
          <p:nvPr/>
        </p:nvGraphicFramePr>
        <p:xfrm>
          <a:off x="8546681" y="2993745"/>
          <a:ext cx="1260000" cy="360000"/>
        </p:xfrm>
        <a:graphic>
          <a:graphicData uri="http://schemas.openxmlformats.org/drawingml/2006/table">
            <a:tbl>
              <a:tblPr/>
              <a:tblGrid>
                <a:gridCol w="1231265"/>
              </a:tblGrid>
              <a:tr h="389254">
                <a:tc>
                  <a:txBody>
                    <a:bodyPr wrap="square" anchor="ctr" lIns="63500" tIns="38100" rIns="63500" bIns="38100"/>
                    <a:lstStyle/>
                    <a:p>
                      <a:pPr algn="l" rtl="0" eaLnBrk="0">
                        <a:lnSpc>
                          <a:spcPct val="155000"/>
                        </a:lnSpc>
                        <a:tabLst/>
                      </a:pPr>
                      <a:r>
                        <a:rPr sz="800" b="0">
                          <a:solidFill>
                            <a:srgbClr val="000000"/>
                          </a:solidFill>
                          <a:latin typeface="Arial"/>
                        </a:rPr>
                        <a:t>Контакт 38 — CAN-H</a:t>
                      </a: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  <a:p>
                      <a:pPr algn="l"/>
                      <a:r>
                        <a:rPr sz="800" b="0">
                          <a:solidFill>
                            <a:srgbClr val="000000"/>
                          </a:solidFill>
                          <a:latin typeface="Arial"/>
                        </a:rPr>
                        <a:t>Контакт 51 — CAN-L</a:t>
                      </a:r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2" name="textbox 152"/>
          <p:cNvSpPr/>
          <p:nvPr/>
        </p:nvSpPr>
        <p:spPr>
          <a:xfrm>
            <a:off x="4920145" y="7111593"/>
            <a:ext cx="857885" cy="1822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63500" tIns="38100" rIns="63500" bIns="38100" anchor="ctr"/>
          <a:lstStyle/>
          <a:p>
            <a:pPr algn="ctr" rtl="0" eaLnBrk="0">
              <a:lnSpc>
                <a:spcPct val="89336"/>
              </a:lnSpc>
              <a:tabLst/>
            </a:pPr>
            <a:r>
              <a:rPr sz="1000" b="0">
                <a:solidFill>
                  <a:srgbClr val="000000"/>
                </a:solidFill>
                <a:latin typeface="Arial"/>
              </a:rPr>
              <a:t>Стр. 7 из 8</a:t>
            </a:r>
            <a:endParaRPr sz="100" dirty="0">
              <a:latin typeface="Arial"/>
              <a:ea typeface="Arial"/>
              <a:cs typeface="Arial"/>
            </a:endParaRPr>
          </a:p>
        </p:txBody>
      </p:sp>
      <p:sp>
        <p:nvSpPr>
          <p:cNvPr id="154" name="path 154"/>
          <p:cNvSpPr/>
          <p:nvPr/>
        </p:nvSpPr>
        <p:spPr>
          <a:xfrm>
            <a:off x="9149918" y="3408794"/>
            <a:ext cx="25400" cy="127000"/>
          </a:xfrm>
          <a:custGeom>
            <a:avLst/>
            <a:gdLst/>
            <a:ahLst/>
            <a:cxnLst/>
            <a:rect l="0" t="0" r="0" b="0"/>
            <a:pathLst>
              <a:path w="40" h="200">
                <a:moveTo>
                  <a:pt x="20" y="200"/>
                </a:moveTo>
                <a:lnTo>
                  <a:pt x="20" y="0"/>
                </a:lnTo>
              </a:path>
            </a:pathLst>
          </a:custGeom>
          <a:noFill/>
          <a:ln w="25400" cap="flat">
            <a:solidFill>
              <a:srgbClr val="FF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6" name="path 156"/>
          <p:cNvSpPr/>
          <p:nvPr/>
        </p:nvSpPr>
        <p:spPr>
          <a:xfrm>
            <a:off x="5236210" y="3610952"/>
            <a:ext cx="25400" cy="127000"/>
          </a:xfrm>
          <a:custGeom>
            <a:avLst/>
            <a:gdLst/>
            <a:ahLst/>
            <a:cxnLst/>
            <a:rect l="0" t="0" r="0" b="0"/>
            <a:pathLst>
              <a:path w="40" h="200">
                <a:moveTo>
                  <a:pt x="20" y="0"/>
                </a:moveTo>
                <a:lnTo>
                  <a:pt x="20" y="200"/>
                </a:lnTo>
              </a:path>
            </a:pathLst>
          </a:custGeom>
          <a:noFill/>
          <a:ln w="25400" cap="flat">
            <a:solidFill>
              <a:srgbClr val="FF0000"/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table 160"/>
          <p:cNvGraphicFramePr>
            <a:graphicFrameLocks noGrp="1"/>
          </p:cNvGraphicFramePr>
          <p:nvPr/>
        </p:nvGraphicFramePr>
        <p:xfrm>
          <a:off x="5657" y="0"/>
          <a:ext cx="11491830" cy="703580"/>
        </p:xfrm>
        <a:graphic>
          <a:graphicData uri="http://schemas.openxmlformats.org/drawingml/2006/table">
            <a:tbl>
              <a:tblPr>
                <a:solidFill>
                  <a:srgbClr val="0070C0"/>
                </a:solidFill>
              </a:tblPr>
              <a:tblGrid>
                <a:gridCol w="3200000"/>
                <a:gridCol w="8291830"/>
              </a:tblGrid>
              <a:tr h="541019">
                <a:tc rowSpan="2">
                  <a:txBody>
                    <a:bodyPr wrap="none" anchor="ctr" lIns="63500" tIns="38100" rIns="63500" bIns="38100"/>
                    <a:lstStyle/>
                    <a:p>
                      <a:pPr algn="ctr" rtl="0" eaLnBrk="0">
                        <a:lnSpc>
                          <a:spcPct val="132000"/>
                        </a:lnSpc>
                        <a:tabLst/>
                      </a:pPr>
                      <a:r>
                        <a:rPr sz="2000" b="1">
                          <a:solidFill>
                            <a:srgbClr val="000000"/>
                          </a:solidFill>
                          <a:latin typeface="Arial"/>
                        </a:rPr>
                        <a:t>Сборка и проверка</a:t>
                      </a: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62560">
                <a:tc vMerge="1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  <a:tabLst/>
                      </a:pPr>
                      <a:endParaRPr sz="10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</a:tbl>
          </a:graphicData>
        </a:graphic>
      </p:graphicFrame>
      <p:sp>
        <p:nvSpPr>
          <p:cNvPr id="162" name="textbox 162"/>
          <p:cNvSpPr/>
          <p:nvPr/>
        </p:nvSpPr>
        <p:spPr>
          <a:xfrm>
            <a:off x="6020000" y="1260000"/>
            <a:ext cx="3850000" cy="4700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63500" tIns="50800" rIns="63500" bIns="50800" anchor="t"/>
          <a:lstStyle/>
          <a:p>
            <a:pPr algn="l" rtl="0" eaLnBrk="0">
              <a:lnSpc>
                <a:spcPct val="95725"/>
              </a:lnSpc>
              <a:tabLst/>
            </a:pPr>
            <a:r>
              <a:rPr sz="1000" b="0">
                <a:solidFill>
                  <a:srgbClr val="000000"/>
                </a:solidFill>
                <a:latin typeface="Arial"/>
              </a:rPr>
              <a:t>В обычном режиме индикатор переключателя светится зеленым — это режим ожидания. Если индикатор красный, требуется обучение.</a:t>
            </a:r>
            <a:endParaRPr sz="100" dirty="0">
              <a:latin typeface="Arial"/>
              <a:ea typeface="Arial"/>
              <a:cs typeface="Arial"/>
            </a:endParaRPr>
          </a:p>
          <a:p>
            <a:pPr algn="l"/>
          </a:p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Процедура обучения: нажмите и удерживайте переключатель, пока индикатор не загорится постоянным красным светом (около 5 секунд). После отпускания начнется режим обучения — индикатор будет мигать красным. Дождитесь, пока он станет постоянно зеленым: это означает, что обучение завершено.</a:t>
            </a:r>
          </a:p>
          <a:p>
            <a:pPr algn="l"/>
          </a:p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Когда индикатор горит зеленым, система находится в режиме ожидания. Однократное нажатие выполняет выдвижение или убирание крюка. После завершения движения индикатор снова становится постоянно зеленым — это означает, что крюк зафиксирован.</a:t>
            </a:r>
          </a:p>
        </p:txBody>
      </p:sp>
      <p:sp>
        <p:nvSpPr>
          <p:cNvPr id="164" name="textbox 164"/>
          <p:cNvSpPr/>
          <p:nvPr/>
        </p:nvSpPr>
        <p:spPr>
          <a:xfrm>
            <a:off x="1250000" y="6715000"/>
            <a:ext cx="6400000" cy="3800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50800" tIns="38100" rIns="50800" bIns="38100" anchor="t"/>
          <a:lstStyle/>
          <a:p>
            <a:pPr algn="l" rtl="0" eaLnBrk="0">
              <a:lnSpc>
                <a:spcPct val="83341"/>
              </a:lnSpc>
              <a:tabLst/>
            </a:pPr>
            <a:r>
              <a:rPr sz="1000" b="0">
                <a:solidFill>
                  <a:srgbClr val="000000"/>
                </a:solidFill>
                <a:latin typeface="Arial"/>
              </a:rPr>
              <a:t>1. Проверьте электрическое выдвижение и убирание фаркопа — ход должен быть плавным.</a:t>
            </a:r>
            <a:endParaRPr sz="100" dirty="0">
              <a:latin typeface="Arial"/>
              <a:ea typeface="Arial"/>
              <a:cs typeface="Arial"/>
            </a:endParaRPr>
          </a:p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2. Поочередно проверьте стоп-сигналы, указатели поворота, противотуманный фонарь, фонарь заднего хода, аварийную сигнализацию и габаритные огни — сигналы на стороне прицепа должны работать синхронно с автомобилем.</a:t>
            </a:r>
          </a:p>
        </p:txBody>
      </p:sp>
      <p:graphicFrame>
        <p:nvGraphicFramePr>
          <p:cNvPr id="166" name="table 166"/>
          <p:cNvGraphicFramePr>
            <a:graphicFrameLocks noGrp="1"/>
          </p:cNvGraphicFramePr>
          <p:nvPr/>
        </p:nvGraphicFramePr>
        <p:xfrm>
          <a:off x="1800000" y="740000"/>
          <a:ext cx="5000000" cy="360000"/>
        </p:xfrm>
        <a:graphic>
          <a:graphicData uri="http://schemas.openxmlformats.org/drawingml/2006/table">
            <a:tbl>
              <a:tblPr/>
              <a:tblGrid>
                <a:gridCol w="2600325"/>
              </a:tblGrid>
              <a:tr h="221615">
                <a:tc>
                  <a:txBody>
                    <a:bodyPr wrap="square" anchor="ctr" lIns="63500" tIns="38100" rIns="63500" bIns="38100"/>
                    <a:lstStyle/>
                    <a:p>
                      <a:pPr algn="ctr" rtl="0" eaLnBrk="0">
                        <a:lnSpc>
                          <a:spcPct val="164000"/>
                        </a:lnSpc>
                        <a:tabLst/>
                      </a:pPr>
                      <a:r>
                        <a:rPr sz="1000">
                          <a:solidFill>
                            <a:srgbClr val="000000"/>
                          </a:solidFill>
                          <a:latin typeface="Arial"/>
                        </a:rPr>
                        <a:t>После установки выполните обратную сборку</a:t>
                      </a:r>
                      <a:br/>
                      <a:r>
                        <a:rPr sz="1000">
                          <a:solidFill>
                            <a:srgbClr val="000000"/>
                          </a:solidFill>
                          <a:latin typeface="Arial"/>
                        </a:rPr>
                        <a:t>в порядке, обратном разборке.</a:t>
                      </a:r>
                      <a:endParaRPr sz="1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22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8" name="textbox 168"/>
          <p:cNvSpPr/>
          <p:nvPr/>
        </p:nvSpPr>
        <p:spPr>
          <a:xfrm>
            <a:off x="4920145" y="7111593"/>
            <a:ext cx="857885" cy="1822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63500" tIns="38100" rIns="63500" bIns="38100" anchor="ctr"/>
          <a:lstStyle/>
          <a:p>
            <a:pPr algn="ctr" rtl="0" eaLnBrk="0">
              <a:lnSpc>
                <a:spcPct val="89336"/>
              </a:lnSpc>
              <a:tabLst/>
            </a:pPr>
            <a:r>
              <a:rPr sz="1000" b="0">
                <a:solidFill>
                  <a:srgbClr val="000000"/>
                </a:solidFill>
                <a:latin typeface="Arial"/>
              </a:rPr>
              <a:t>Стр. 8 из 8</a:t>
            </a:r>
            <a:endParaRPr sz="100" dirty="0">
              <a:latin typeface="Arial"/>
              <a:ea typeface="Arial"/>
              <a:cs typeface="Arial"/>
            </a:endParaRPr>
          </a:p>
        </p:txBody>
      </p:sp>
      <p:pic>
        <p:nvPicPr>
          <p:cNvPr id="169" name="Picture 168" descr="slide8_pic_cle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963" y="1118640"/>
            <a:ext cx="3559459" cy="4380000"/>
          </a:xfrm>
          <a:prstGeom prst="rect">
            <a:avLst/>
          </a:prstGeom>
        </p:spPr>
      </p:pic>
      <p:sp>
        <p:nvSpPr>
          <p:cNvPr id="170" name="Rounded Rectangle 169"/>
          <p:cNvSpPr/>
          <p:nvPr/>
        </p:nvSpPr>
        <p:spPr>
          <a:xfrm>
            <a:off x="2012963" y="5560000"/>
            <a:ext cx="3559459" cy="1020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1600" tIns="76200" rIns="101600" bIns="76200"/>
          <a:lstStyle/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Обозначения на изображении:</a:t>
            </a:r>
          </a:p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1. Габаритный огонь</a:t>
            </a:r>
          </a:p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2. Стоп-сигнал</a:t>
            </a:r>
          </a:p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3. Указатель поворота</a:t>
            </a:r>
          </a:p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4. Задний противотуманный фонарь</a:t>
            </a:r>
          </a:p>
          <a:p>
            <a:pPr algn="l"/>
            <a:r>
              <a:rPr sz="1000" b="0">
                <a:solidFill>
                  <a:srgbClr val="000000"/>
                </a:solidFill>
                <a:latin typeface="Arial"/>
              </a:rPr>
              <a:t>5. Фонарь заднего хода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Application>WPS PDF</ap:Applicat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2026-04-27T16:18:03Z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wqlLaW5nc29mdCBQREYgdG8gV1BTIDEyMA</vt:lpwstr>
  </property>
  <property fmtid="{D5CDD505-2E9C-101B-9397-08002B2CF9AE}" pid="3" name="Created">
    <vt:filetime>2026-04-27T16:18:55</vt:filetime>
  </property>
</Properties>
</file>